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8" r:id="rId1"/>
  </p:sldMasterIdLst>
  <p:notesMasterIdLst>
    <p:notesMasterId r:id="rId13"/>
  </p:notesMasterIdLst>
  <p:sldIdLst>
    <p:sldId id="256" r:id="rId2"/>
    <p:sldId id="257" r:id="rId3"/>
    <p:sldId id="259" r:id="rId4"/>
    <p:sldId id="283" r:id="rId5"/>
    <p:sldId id="261" r:id="rId6"/>
    <p:sldId id="285" r:id="rId7"/>
    <p:sldId id="277" r:id="rId8"/>
    <p:sldId id="268" r:id="rId9"/>
    <p:sldId id="269" r:id="rId10"/>
    <p:sldId id="284" r:id="rId11"/>
    <p:sldId id="276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vF6Vvi46CtCg73c4gjGnb3sdT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41FA4CD-60EC-40D6-8745-206D87F2688A}">
  <a:tblStyle styleId="{741FA4CD-60EC-40D6-8745-206D87F2688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0202" autoAdjust="0"/>
  </p:normalViewPr>
  <p:slideViewPr>
    <p:cSldViewPr snapToGrid="0">
      <p:cViewPr>
        <p:scale>
          <a:sx n="94" d="100"/>
          <a:sy n="94" d="100"/>
        </p:scale>
        <p:origin x="-93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4502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0065BE-0657-4A47-90AD-C21C55E16B19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7D2193-4505-4A75-99BB-880C6989A757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3A18F4-33C3-445B-924C-31108C51719C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F7543A-E259-478F-9E0D-57BA40E442B7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EFB012D-77A1-44B0-BB26-329BA1EE55C9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B7499E-3031-413E-B01E-B94970708CAA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7EAB0C-2220-4D0E-A0DD-DB7FA0F742F4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con singolo angolo arrotondat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416D63-31BF-4B94-B6C5-E20B2C63F515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C3AA4-67BE-44F7-809A-3582401494AF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172EEB-1769-4776-AD69-E7C1260563EB}" type="datetime4">
              <a:rPr lang="en-US" smtClean="0"/>
              <a:pPr/>
              <a:t>October 23, 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" type="tx">
  <p:cSld name="Title and 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>
            <a:spLocks noGrp="1"/>
          </p:cNvSpPr>
          <p:nvPr>
            <p:ph type="title"/>
          </p:nvPr>
        </p:nvSpPr>
        <p:spPr>
          <a:xfrm>
            <a:off x="855662" y="619125"/>
            <a:ext cx="74295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1"/>
          </p:nvPr>
        </p:nvSpPr>
        <p:spPr>
          <a:xfrm>
            <a:off x="855662" y="2249487"/>
            <a:ext cx="7429500" cy="354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1475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1pPr>
            <a:lvl2pPr marL="914400" lvl="1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2pPr>
            <a:lvl3pPr marL="1371600" lvl="2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3pPr>
            <a:lvl4pPr marL="1828800" lvl="3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4pPr>
            <a:lvl5pPr marL="2286000" lvl="4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5pPr>
            <a:lvl6pPr marL="2743200" lvl="5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6pPr>
            <a:lvl7pPr marL="3200400" lvl="6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7pPr>
            <a:lvl8pPr marL="3657600" lvl="7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8pPr>
            <a:lvl9pPr marL="4114800" lvl="8" indent="-371475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dt" idx="10"/>
          </p:nvPr>
        </p:nvSpPr>
        <p:spPr>
          <a:xfrm>
            <a:off x="5308600" y="541020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ftr" idx="11"/>
          </p:nvPr>
        </p:nvSpPr>
        <p:spPr>
          <a:xfrm>
            <a:off x="1408113" y="5410200"/>
            <a:ext cx="38433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sldNum" idx="12"/>
          </p:nvPr>
        </p:nvSpPr>
        <p:spPr>
          <a:xfrm>
            <a:off x="7423150" y="5410200"/>
            <a:ext cx="577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Twentieth Century"/>
              <a:buNone/>
              <a:defRPr sz="1000" b="0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2B1B13E-D5AF-485E-81A1-82A140076526}" type="datetime4">
              <a:rPr lang="en-US" smtClean="0"/>
              <a:pPr/>
              <a:t>October 23, 2026</a:t>
            </a:fld>
            <a:endParaRPr lang="en-US" dirty="0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754ED01-E2A0-4C1E-8E21-014B99041579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213" y="620713"/>
            <a:ext cx="7920037" cy="5545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/>
          <p:cNvSpPr txBox="1">
            <a:spLocks noGrp="1"/>
          </p:cNvSpPr>
          <p:nvPr>
            <p:ph type="subTitle" idx="4294967295"/>
          </p:nvPr>
        </p:nvSpPr>
        <p:spPr>
          <a:xfrm>
            <a:off x="0" y="5013325"/>
            <a:ext cx="8566150" cy="170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lang="it-IT" sz="32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OO.PP.TT. 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638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lang="it-IT" sz="32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Liliana Raia </a:t>
            </a:r>
            <a:r>
              <a:rPr lang="it-IT" sz="3200" b="1" i="0" u="none" strike="noStrike" cap="none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- </a:t>
            </a:r>
            <a:r>
              <a:rPr lang="it-IT" sz="3200" b="1" i="0" u="none" strike="noStrike" cap="none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Eleonora Sperandeo 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 descr="https://encrypted-tbn3.gstatic.com/images?q=tbn:ANd9GcSgzfJu_e_IzdECKXGBT1kXENClLzbr7CksywROcNmQxTL_2igRQg"/>
          <p:cNvSpPr txBox="1"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 txBox="1"/>
          <p:nvPr/>
        </p:nvSpPr>
        <p:spPr>
          <a:xfrm>
            <a:off x="1200150" y="160338"/>
            <a:ext cx="6573838" cy="1704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Coordinatore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Prof. ssa Angela Troia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2" descr="DSC_29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950" y="1724025"/>
            <a:ext cx="5711825" cy="32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" name="Google Shape;66;p4"/>
          <p:cNvGraphicFramePr/>
          <p:nvPr>
            <p:extLst>
              <p:ext uri="{D42A27DB-BD31-4B8C-83A1-F6EECF244321}">
                <p14:modId xmlns:p14="http://schemas.microsoft.com/office/powerpoint/2010/main" val="2446897017"/>
              </p:ext>
            </p:extLst>
          </p:nvPr>
        </p:nvGraphicFramePr>
        <p:xfrm>
          <a:off x="673463" y="497840"/>
          <a:ext cx="7921896" cy="5681939"/>
        </p:xfrm>
        <a:graphic>
          <a:graphicData uri="http://schemas.openxmlformats.org/drawingml/2006/table">
            <a:tbl>
              <a:tblPr firstRow="1" bandRow="1">
                <a:noFill/>
                <a:tableStyleId>{741FA4CD-60EC-40D6-8745-206D87F2688A}</a:tableStyleId>
              </a:tblPr>
              <a:tblGrid>
                <a:gridCol w="1980474"/>
                <a:gridCol w="1980474"/>
                <a:gridCol w="1980474"/>
                <a:gridCol w="1980474"/>
              </a:tblGrid>
              <a:tr h="357491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dirty="0" smtClean="0">
                          <a:solidFill>
                            <a:srgbClr val="FF0000"/>
                          </a:solidFill>
                        </a:rPr>
                        <a:t>21 </a:t>
                      </a:r>
                      <a:r>
                        <a:rPr lang="it-IT" sz="2000" b="1" u="none" strike="noStrike" cap="none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it-IT" sz="2000" b="1" u="none" strike="noStrike" cap="none" dirty="0">
                          <a:solidFill>
                            <a:srgbClr val="FF0000"/>
                          </a:solidFill>
                        </a:rPr>
                        <a:t>ISTITUZIONI </a:t>
                      </a:r>
                      <a:r>
                        <a:rPr lang="it-IT" sz="2000" b="1" u="none" strike="noStrike" cap="none" dirty="0" smtClean="0">
                          <a:solidFill>
                            <a:srgbClr val="FF0000"/>
                          </a:solidFill>
                        </a:rPr>
                        <a:t>SCOLASTICHE – 11 COMUNI</a:t>
                      </a:r>
                      <a:endParaRPr sz="2000" b="1" u="none" strike="noStrike" cap="none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79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BAGHERIA  IV - ASPRA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FLAVIA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GIOVANNI XXIII - TRABIA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IS UGDULENA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TERMINI I</a:t>
                      </a:r>
                      <a:endParaRPr dirty="0"/>
                    </a:p>
                  </a:txBody>
                  <a:tcPr marL="91450" marR="91450" marT="45725" marB="45725" anchor="ctr"/>
                </a:tc>
              </a:tr>
              <a:tr h="85042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IC BUTTITTA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IC CARDUCCI –GRAMSCI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 IPS D’ACQUISTO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L.S. PALMERI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TERMINI I.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</a:tr>
              <a:tr h="8232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CASTELDACCIA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IC</a:t>
                      </a:r>
                      <a:r>
                        <a:rPr lang="it-IT" sz="1400" u="none" strike="noStrike" cap="none" baseline="0" dirty="0" smtClean="0"/>
                        <a:t> </a:t>
                      </a:r>
                      <a:r>
                        <a:rPr lang="it-IT" sz="1400" u="none" strike="noStrike" cap="none" dirty="0" smtClean="0"/>
                        <a:t>SCIANNA </a:t>
                      </a:r>
                      <a:r>
                        <a:rPr lang="it-IT" sz="1400" u="none" strike="noStrike" cap="none" baseline="0" dirty="0" smtClean="0"/>
                        <a:t>CIRINCIONE</a:t>
                      </a:r>
                      <a:endParaRPr lang="it-IT" sz="1400" u="none" strike="noStrike" cap="none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ITET STURZO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IIS PANZECA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CACCAMO</a:t>
                      </a:r>
                    </a:p>
                  </a:txBody>
                  <a:tcPr marL="91450" marR="91450" marT="45725" marB="45725" anchor="ctr"/>
                </a:tc>
              </a:tr>
              <a:tr h="90996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IC R. LIVATINO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FICARAZZI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IC BALSAMO- PANDOLFINI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TERMINI I.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IIS D’ALESSANDRO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it-IT" sz="800" u="none" strike="noStrike" cap="none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Sez. CIMINNA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.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400" u="none" strike="noStrike" cap="none" dirty="0" smtClean="0"/>
                    </a:p>
                  </a:txBody>
                  <a:tcPr marL="91450" marR="91450" marT="45725" marB="45725" anchor="ctr"/>
                </a:tc>
              </a:tr>
              <a:tr h="10120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ALTAVILLA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IC TISIA D’IMERA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TERMINI I</a:t>
                      </a: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L. G. SCADUTO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BAGHERIA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it-IT" sz="800" u="none" strike="noStrike" cap="none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Sez. VILLABATE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 anchor="ctr"/>
                </a:tc>
              </a:tr>
              <a:tr h="90996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/>
                        <a:t>IC AIELLO</a:t>
                      </a:r>
                      <a:endParaRPr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/>
                        <a:t>BAGHERIA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400" u="none" strike="noStrike" cap="none" dirty="0" smtClean="0"/>
                        <a:t>IC BARBERA CACCAMO</a:t>
                      </a: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 smtClean="0"/>
                        <a:t>IIS STENIO</a:t>
                      </a:r>
                      <a:endParaRPr lang="it-IT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TERMINI I.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lang="it-IT" sz="800" u="none" strike="noStrike" cap="none" dirty="0" smtClean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400" u="none" strike="noStrike" cap="none" dirty="0" smtClean="0"/>
                        <a:t>Sez. CERDA</a:t>
                      </a:r>
                      <a:endParaRPr lang="it-IT" dirty="0" smtClean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ASSEGNAZIONE SCUOLE/OPT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056297"/>
              </p:ext>
            </p:extLst>
          </p:nvPr>
        </p:nvGraphicFramePr>
        <p:xfrm>
          <a:off x="854907" y="2092961"/>
          <a:ext cx="7431013" cy="3457299"/>
        </p:xfrm>
        <a:graphic>
          <a:graphicData uri="http://schemas.openxmlformats.org/drawingml/2006/table">
            <a:tbl>
              <a:tblPr firstRow="1" firstCol="1" bandRow="1">
                <a:tableStyleId>{741FA4CD-60EC-40D6-8745-206D87F2688A}</a:tableStyleId>
              </a:tblPr>
              <a:tblGrid>
                <a:gridCol w="3493573"/>
                <a:gridCol w="182880"/>
                <a:gridCol w="3754560"/>
              </a:tblGrid>
              <a:tr h="2568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RAIA </a:t>
                      </a:r>
                      <a:endParaRPr lang="it-IT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it-IT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SPERANDEO</a:t>
                      </a:r>
                      <a:endParaRPr lang="it-IT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>
                    <a:solidFill>
                      <a:srgbClr val="00B0F0"/>
                    </a:solidFill>
                  </a:tcPr>
                </a:tc>
              </a:tr>
              <a:tr h="21194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I.C. </a:t>
                      </a:r>
                      <a:r>
                        <a:rPr lang="it-IT" sz="1400" b="1" dirty="0">
                          <a:effectLst/>
                        </a:rPr>
                        <a:t>BUTTITTA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ITET STURZO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 C. LIVATINO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PLESSO </a:t>
                      </a:r>
                      <a:r>
                        <a:rPr lang="it-IT" sz="1400" b="1" dirty="0">
                          <a:effectLst/>
                        </a:rPr>
                        <a:t>BAGNERA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PLESSO </a:t>
                      </a:r>
                      <a:r>
                        <a:rPr lang="it-IT" sz="1400" b="1" dirty="0">
                          <a:effectLst/>
                        </a:rPr>
                        <a:t>GRAMSCI </a:t>
                      </a:r>
                      <a:endParaRPr lang="it-IT" sz="1400" b="1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I.C</a:t>
                      </a:r>
                      <a:r>
                        <a:rPr lang="it-IT" sz="1400" b="1" dirty="0">
                          <a:effectLst/>
                        </a:rPr>
                        <a:t>. </a:t>
                      </a:r>
                      <a:r>
                        <a:rPr lang="it-IT" sz="1400" b="1" dirty="0" smtClean="0">
                          <a:effectLst/>
                        </a:rPr>
                        <a:t>BAGHERIA IV ASPRA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I.I.S.D’ALESSANDRO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PLESSO </a:t>
                      </a:r>
                      <a:r>
                        <a:rPr lang="it-IT" sz="1400" b="1" dirty="0">
                          <a:effectLst/>
                        </a:rPr>
                        <a:t>SCIANNA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 </a:t>
                      </a:r>
                      <a:endParaRPr lang="it-IT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I.C. ALTAVILLA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I.I.S</a:t>
                      </a:r>
                      <a:r>
                        <a:rPr lang="it-IT" sz="1400" b="1" dirty="0">
                          <a:effectLst/>
                        </a:rPr>
                        <a:t>. D’ACQUISTO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I.C. AIELLO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I.C. CAPUANA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PLESSO PIRANDELLO</a:t>
                      </a:r>
                      <a:r>
                        <a:rPr lang="it-IT" sz="1400" b="1" baseline="0" dirty="0" smtClean="0">
                          <a:effectLst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baseline="0" dirty="0" smtClean="0">
                          <a:effectLst/>
                        </a:rPr>
                        <a:t>PLESSO</a:t>
                      </a:r>
                      <a:r>
                        <a:rPr lang="it-IT" sz="1400" b="1" dirty="0" smtClean="0">
                          <a:effectLst/>
                        </a:rPr>
                        <a:t> CIRINCIONE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PLESSO CASTELDACCIA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I.C </a:t>
                      </a:r>
                      <a:r>
                        <a:rPr lang="it-IT" sz="1400" b="1" dirty="0" smtClean="0">
                          <a:effectLst/>
                        </a:rPr>
                        <a:t>CARDUCCI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I.C. SANTA FLAVIA</a:t>
                      </a:r>
                      <a:endParaRPr lang="it-IT" sz="1200" b="1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</a:rPr>
                        <a:t>L.G. SCADUTO</a:t>
                      </a:r>
                      <a:endParaRPr lang="it-IT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 anchor="ctr"/>
                </a:tc>
              </a:tr>
              <a:tr h="941964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b="1" dirty="0" smtClean="0">
                          <a:effectLst/>
                        </a:rPr>
                        <a:t>I.C</a:t>
                      </a:r>
                      <a:r>
                        <a:rPr lang="it-IT" sz="1400" b="1" dirty="0">
                          <a:effectLst/>
                        </a:rPr>
                        <a:t>. BALSAMO – PANDOLFINI - I.C. TISIA D’IMERA - IS PALMERI - IS UGDULENA - I.S. STENIO - I.C. BARBERA CACCAMO - I.C. GIOVANNI XXIII TRABIA - IISS PANZECA CACCAMO</a:t>
                      </a:r>
                      <a:endParaRPr lang="it-IT" sz="1200" b="1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1400" b="0" dirty="0">
                          <a:effectLst/>
                        </a:rPr>
                        <a:t>*Le scuole di Termini, Caccamo e Trabia saranno prese in carico da entrambe le OO.PP.TT. in relazione al carico di lavoro di ognuna di esse.</a:t>
                      </a:r>
                      <a:endParaRPr lang="it-IT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4493" marR="64493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93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t-IT" sz="3600" dirty="0" smtClean="0">
                <a:solidFill>
                  <a:srgbClr val="FF0000"/>
                </a:solidFill>
              </a:rPr>
              <a:t>L’OSSERVATORIO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7" name="Google Shape;77;p5"/>
          <p:cNvSpPr txBox="1">
            <a:spLocks noGrp="1"/>
          </p:cNvSpPr>
          <p:nvPr>
            <p:ph type="body" idx="1"/>
          </p:nvPr>
        </p:nvSpPr>
        <p:spPr>
          <a:xfrm>
            <a:off x="835342" y="1822766"/>
            <a:ext cx="7429500" cy="4070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indent="-285750" algn="just">
              <a:lnSpc>
                <a:spcPct val="150000"/>
              </a:lnSpc>
              <a:buSzPts val="1800"/>
            </a:pPr>
            <a:endParaRPr lang="it-IT" sz="1600" dirty="0" smtClean="0">
              <a:latin typeface="Comic Sans MS" panose="030F0702030302020204" pitchFamily="66" charset="0"/>
            </a:endParaRPr>
          </a:p>
          <a:p>
            <a:pPr marL="400050" indent="-285750" algn="just">
              <a:lnSpc>
                <a:spcPct val="100000"/>
              </a:lnSpc>
              <a:buSzPts val="1800"/>
            </a:pPr>
            <a:r>
              <a:rPr lang="it-IT" sz="1600" b="1" dirty="0" smtClean="0">
                <a:latin typeface="Comic Sans MS" panose="030F0702030302020204" pitchFamily="66" charset="0"/>
              </a:rPr>
              <a:t> PREDISPONE </a:t>
            </a: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L’ACCORDO DI RETE </a:t>
            </a: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 IL REGOLAMENTO</a:t>
            </a:r>
          </a:p>
          <a:p>
            <a:pPr marL="114300" indent="0" algn="just">
              <a:lnSpc>
                <a:spcPct val="100000"/>
              </a:lnSpc>
              <a:buSzPts val="1800"/>
              <a:buNone/>
            </a:pP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INTERNO </a:t>
            </a:r>
            <a:r>
              <a:rPr lang="it-IT" sz="1600" b="1" dirty="0" smtClean="0">
                <a:latin typeface="Comic Sans MS" panose="030F0702030302020204" pitchFamily="66" charset="0"/>
              </a:rPr>
              <a:t>AL </a:t>
            </a:r>
            <a:r>
              <a:rPr lang="it-IT" sz="1600" b="1" dirty="0" smtClean="0">
                <a:latin typeface="Comic Sans MS" panose="030F0702030302020204" pitchFamily="66" charset="0"/>
              </a:rPr>
              <a:t>FINE DI AFFRONTARE </a:t>
            </a:r>
            <a:r>
              <a:rPr lang="it-IT" sz="1600" b="1" dirty="0" smtClean="0">
                <a:latin typeface="Comic Sans MS" panose="030F0702030302020204" pitchFamily="66" charset="0"/>
              </a:rPr>
              <a:t>I FENOMENI DI</a:t>
            </a:r>
          </a:p>
          <a:p>
            <a:pPr marL="114300" indent="0" algn="just">
              <a:lnSpc>
                <a:spcPct val="100000"/>
              </a:lnSpc>
              <a:buSzPts val="1800"/>
              <a:buNone/>
            </a:pPr>
            <a:r>
              <a:rPr lang="it-IT" sz="1600" b="1" dirty="0">
                <a:latin typeface="Comic Sans MS" panose="030F0702030302020204" pitchFamily="66" charset="0"/>
              </a:rPr>
              <a:t> </a:t>
            </a:r>
            <a:r>
              <a:rPr lang="it-IT" sz="1600" b="1" dirty="0" smtClean="0">
                <a:latin typeface="Comic Sans MS" panose="030F0702030302020204" pitchFamily="66" charset="0"/>
              </a:rPr>
              <a:t>  </a:t>
            </a:r>
            <a:r>
              <a:rPr lang="it-IT" sz="1600" b="1" dirty="0" smtClean="0">
                <a:latin typeface="Comic Sans MS" panose="030F0702030302020204" pitchFamily="66" charset="0"/>
              </a:rPr>
              <a:t> </a:t>
            </a:r>
            <a:r>
              <a:rPr lang="it-IT" sz="1600" b="1" dirty="0" smtClean="0">
                <a:latin typeface="Comic Sans MS" panose="030F0702030302020204" pitchFamily="66" charset="0"/>
              </a:rPr>
              <a:t>DISPERSIONE SCOLASTICA E DI </a:t>
            </a:r>
            <a:r>
              <a:rPr lang="it-IT" sz="1600" b="1" dirty="0" smtClean="0">
                <a:latin typeface="Comic Sans MS" panose="030F0702030302020204" pitchFamily="66" charset="0"/>
              </a:rPr>
              <a:t>DISAGIO SOCIO-EDUCATIVO</a:t>
            </a:r>
          </a:p>
          <a:p>
            <a:pPr marL="114300" indent="0" algn="just">
              <a:lnSpc>
                <a:spcPct val="100000"/>
              </a:lnSpc>
              <a:buSzPts val="1800"/>
              <a:buNone/>
            </a:pPr>
            <a:r>
              <a:rPr lang="it-IT" sz="1600" b="1" dirty="0">
                <a:latin typeface="Comic Sans MS" panose="030F0702030302020204" pitchFamily="66" charset="0"/>
              </a:rPr>
              <a:t> </a:t>
            </a:r>
            <a:r>
              <a:rPr lang="it-IT" sz="1600" b="1" dirty="0" smtClean="0">
                <a:latin typeface="Comic Sans MS" panose="030F0702030302020204" pitchFamily="66" charset="0"/>
              </a:rPr>
              <a:t>  </a:t>
            </a:r>
            <a:r>
              <a:rPr lang="it-IT" sz="1600" b="1" dirty="0" smtClean="0">
                <a:latin typeface="Comic Sans MS" panose="030F0702030302020204" pitchFamily="66" charset="0"/>
              </a:rPr>
              <a:t> </a:t>
            </a:r>
            <a:r>
              <a:rPr lang="it-IT" sz="1600" b="1" dirty="0" smtClean="0">
                <a:latin typeface="Comic Sans MS" panose="030F0702030302020204" pitchFamily="66" charset="0"/>
              </a:rPr>
              <a:t>NEL </a:t>
            </a:r>
            <a:r>
              <a:rPr lang="it-IT" sz="1600" b="1" dirty="0" smtClean="0">
                <a:latin typeface="Comic Sans MS" panose="030F0702030302020204" pitchFamily="66" charset="0"/>
              </a:rPr>
              <a:t>TERRITORIO</a:t>
            </a:r>
            <a:endParaRPr sz="1600" b="1" dirty="0">
              <a:latin typeface="Comic Sans MS" panose="030F0702030302020204" pitchFamily="66" charset="0"/>
            </a:endParaRPr>
          </a:p>
          <a:p>
            <a:pPr marL="514350" indent="-285750" algn="just">
              <a:lnSpc>
                <a:spcPct val="150000"/>
              </a:lnSpc>
            </a:pPr>
            <a:r>
              <a:rPr lang="it-IT" sz="1600" b="1" dirty="0" smtClean="0">
                <a:latin typeface="Comic Sans MS" panose="030F0702030302020204" pitchFamily="66" charset="0"/>
              </a:rPr>
              <a:t>CONFERMA </a:t>
            </a:r>
            <a:r>
              <a:rPr lang="it-IT" sz="1600" b="1" dirty="0">
                <a:latin typeface="Comic Sans MS" panose="030F0702030302020204" pitchFamily="66" charset="0"/>
              </a:rPr>
              <a:t>LE </a:t>
            </a:r>
            <a:r>
              <a:rPr lang="it-IT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RETI PER </a:t>
            </a: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L’EDUCAZIONE PRIORITARIA </a:t>
            </a:r>
            <a:r>
              <a:rPr lang="it-IT" sz="1600" b="1" dirty="0" smtClean="0">
                <a:latin typeface="Comic Sans MS" panose="030F0702030302020204" pitchFamily="66" charset="0"/>
              </a:rPr>
              <a:t>(R.E.P.)</a:t>
            </a:r>
          </a:p>
          <a:p>
            <a:pPr marL="514350" indent="-285750" algn="just">
              <a:lnSpc>
                <a:spcPct val="150000"/>
              </a:lnSpc>
            </a:pPr>
            <a:r>
              <a:rPr lang="it-IT" sz="1600" b="1" dirty="0" smtClean="0">
                <a:latin typeface="Comic Sans MS" panose="030F0702030302020204" pitchFamily="66" charset="0"/>
              </a:rPr>
              <a:t>ADERISCE COME PARTNER AI </a:t>
            </a: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PROGETTI IN RETE </a:t>
            </a:r>
            <a:r>
              <a:rPr lang="it-IT" sz="1600" b="1" dirty="0" smtClean="0">
                <a:latin typeface="Comic Sans MS" panose="030F0702030302020204" pitchFamily="66" charset="0"/>
              </a:rPr>
              <a:t>PER LA PREVENZIONE E CONTRASTO ALLA POVERTA’ EDUCATIVA</a:t>
            </a:r>
          </a:p>
          <a:p>
            <a:pPr marL="514350" indent="-285750"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RICERCA -AZIONE</a:t>
            </a:r>
            <a:endParaRPr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R.E.P.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418936"/>
              </p:ext>
            </p:extLst>
          </p:nvPr>
        </p:nvGraphicFramePr>
        <p:xfrm>
          <a:off x="1083469" y="1979612"/>
          <a:ext cx="7023100" cy="395262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19045"/>
                <a:gridCol w="3015615"/>
                <a:gridCol w="148844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R.E.P.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Scuola afferenti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Mappatura territoriale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CC99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1)</a:t>
                      </a:r>
                      <a:r>
                        <a:rPr lang="it-IT" sz="1600" b="1" u="sng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D.S. </a:t>
                      </a:r>
                      <a:r>
                        <a:rPr lang="it-IT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Antonella </a:t>
                      </a:r>
                      <a:r>
                        <a:rPr lang="it-IT" sz="16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Imboccari</a:t>
                      </a:r>
                      <a:endParaRPr lang="it-IT" sz="1600" b="1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   </a:t>
                      </a: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RAIA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OPT   SPERANDEO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IIS D’ACQUISTO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IIS STURZO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IC BUTTITTA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BAGHERIA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975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2) 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D.S. Giuseppa Conti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OPT   RAIA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OPT   SPERANDEO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6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IC GIOVANNI XXIII 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IC BALSAMO –PANDOLFINI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IC TISIA D’IMERA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TRABIA - TERMINI I.</a:t>
                      </a:r>
                      <a:endParaRPr lang="it-IT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520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5662" y="2376805"/>
            <a:ext cx="7429500" cy="147796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800" dirty="0" smtClean="0">
                <a:solidFill>
                  <a:srgbClr val="FF0000"/>
                </a:solidFill>
              </a:rPr>
              <a:t>DATI MONITORAGGIO A.S. </a:t>
            </a:r>
            <a:r>
              <a:rPr lang="it-IT" sz="4800" dirty="0" smtClean="0">
                <a:solidFill>
                  <a:srgbClr val="FF0000"/>
                </a:solidFill>
              </a:rPr>
              <a:t>2025/26</a:t>
            </a:r>
            <a:endParaRPr lang="it-IT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8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1"/>
          <p:cNvSpPr/>
          <p:nvPr/>
        </p:nvSpPr>
        <p:spPr>
          <a:xfrm>
            <a:off x="629920" y="857250"/>
            <a:ext cx="7909530" cy="498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</a:t>
            </a:r>
            <a:r>
              <a:rPr lang="it-IT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Gli  </a:t>
            </a:r>
            <a:r>
              <a:rPr lang="it-IT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operatori psicopedagogici </a:t>
            </a:r>
            <a:r>
              <a:rPr lang="it-IT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territoriali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latin typeface="Comic Sans MS" panose="030F0702030302020204" pitchFamily="66" charset="0"/>
              </a:rPr>
              <a:t>F</a:t>
            </a:r>
            <a:r>
              <a:rPr lang="it-IT" sz="2000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ornisc</a:t>
            </a:r>
            <a:r>
              <a:rPr lang="it-IT" sz="2000" dirty="0">
                <a:latin typeface="Comic Sans MS" panose="030F0702030302020204" pitchFamily="66" charset="0"/>
              </a:rPr>
              <a:t>ono</a:t>
            </a:r>
            <a:r>
              <a:rPr lang="it-IT" sz="2000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 supporto alle scuole </a:t>
            </a: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in collaborazione con i </a:t>
            </a:r>
            <a:r>
              <a:rPr lang="it-IT" sz="2000" b="1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Gruppi Operativi di Supporto Psicoeducativo</a:t>
            </a: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 secondo </a:t>
            </a:r>
            <a:r>
              <a:rPr lang="it-IT" sz="2000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le seguenti modalità di intervento</a:t>
            </a: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: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it-IT" sz="2000" dirty="0" smtClean="0">
              <a:solidFill>
                <a:srgbClr val="000000"/>
              </a:solidFill>
              <a:latin typeface="Comic Sans MS" panose="030F0702030302020204" pitchFamily="66" charset="0"/>
              <a:sym typeface="Arial"/>
            </a:endParaRPr>
          </a:p>
          <a:p>
            <a:pPr lvl="0" algn="just">
              <a:lnSpc>
                <a:spcPct val="150000"/>
              </a:lnSpc>
            </a:pPr>
            <a:r>
              <a:rPr lang="it-IT" sz="2000" dirty="0" smtClean="0">
                <a:latin typeface="Comic Sans MS" panose="030F0702030302020204" pitchFamily="66" charset="0"/>
              </a:rPr>
              <a:t>● </a:t>
            </a:r>
            <a:r>
              <a:rPr lang="it-IT" sz="2000" b="1" dirty="0" smtClean="0">
                <a:latin typeface="Comic Sans MS" panose="030F0702030302020204" pitchFamily="66" charset="0"/>
              </a:rPr>
              <a:t>verifica quanti/qualitativa </a:t>
            </a:r>
            <a:r>
              <a:rPr lang="it-IT" sz="2000" dirty="0" smtClean="0">
                <a:latin typeface="Comic Sans MS" panose="030F0702030302020204" pitchFamily="66" charset="0"/>
              </a:rPr>
              <a:t>del monitoraggio mensile;</a:t>
            </a:r>
            <a:endParaRPr sz="2000" dirty="0">
              <a:latin typeface="Comic Sans MS" panose="030F0702030302020204" pitchFamily="66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● </a:t>
            </a:r>
            <a:r>
              <a:rPr lang="it-IT" sz="2000" b="1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consulenza/supporto</a:t>
            </a:r>
            <a:r>
              <a:rPr lang="it-IT" sz="2000" dirty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 a singole </a:t>
            </a: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scuole; </a:t>
            </a:r>
            <a:endParaRPr dirty="0">
              <a:latin typeface="Comic Sans MS" panose="030F0702030302020204" pitchFamily="66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● </a:t>
            </a:r>
            <a:r>
              <a:rPr lang="it-IT" sz="2000" b="1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incontri periodici </a:t>
            </a:r>
            <a:r>
              <a:rPr lang="it-IT" sz="2000" dirty="0" smtClean="0">
                <a:solidFill>
                  <a:srgbClr val="000000"/>
                </a:solidFill>
                <a:latin typeface="Comic Sans MS" panose="030F0702030302020204" pitchFamily="66" charset="0"/>
                <a:sym typeface="Arial"/>
              </a:rPr>
              <a:t>di formazione/informazione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omic Sans MS" panose="030F0702030302020204" pitchFamily="66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/>
          <p:nvPr/>
        </p:nvSpPr>
        <p:spPr>
          <a:xfrm>
            <a:off x="756920" y="1506214"/>
            <a:ext cx="80643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it-IT" sz="2000" b="0" i="0" u="none" strike="noStrike" cap="none" dirty="0" smtClean="0">
                <a:solidFill>
                  <a:schemeClr val="tx1"/>
                </a:solidFill>
                <a:latin typeface="Comic Sans MS" panose="030F0702030302020204" pitchFamily="66" charset="0"/>
                <a:sym typeface="Arial"/>
              </a:rPr>
              <a:t>Il Servizio </a:t>
            </a:r>
            <a:r>
              <a:rPr lang="it-IT" sz="2000" b="0" i="0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sym typeface="Arial"/>
              </a:rPr>
              <a:t>si basa essenzialmente sul sistema delle </a:t>
            </a:r>
            <a:r>
              <a:rPr lang="it-IT" sz="2000" b="1" i="0" u="none" strike="noStrike" cap="none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segnalazioni </a:t>
            </a:r>
            <a:r>
              <a:rPr lang="it-IT" sz="2000" b="1" i="0" u="none" strike="noStrike" cap="none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</a:t>
            </a:r>
            <a:r>
              <a:rPr lang="it-IT" sz="2000" b="1" i="1" u="sng" strike="noStrike" cap="none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Modello </a:t>
            </a:r>
            <a:r>
              <a:rPr lang="it-IT" sz="2000" b="1" i="1" u="sng" strike="noStrike" cap="none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it-IT" sz="2000" b="1" i="0" u="none" strike="noStrike" cap="none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it-IT" sz="2000" b="0" i="0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sym typeface="Arial"/>
              </a:rPr>
              <a:t>da parte del G.O.S.P., dei singoli docenti e/o dei Dirigenti rispetto ai fenomeni di dispersione scolastica rilevati all’interno dell’intera Istituzione. </a:t>
            </a:r>
            <a:endParaRPr sz="1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000" b="0" i="0" u="none" strike="noStrike" cap="none" dirty="0">
              <a:solidFill>
                <a:schemeClr val="tx1"/>
              </a:solidFill>
              <a:latin typeface="Comic Sans MS" panose="030F0702030302020204" pitchFamily="66" charset="0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it-IT" sz="2000" b="0" i="0" u="none" strike="noStrike" cap="none" dirty="0">
                <a:solidFill>
                  <a:schemeClr val="tx1"/>
                </a:solidFill>
                <a:latin typeface="Comic Sans MS" panose="030F0702030302020204" pitchFamily="66" charset="0"/>
                <a:sym typeface="Arial"/>
              </a:rPr>
              <a:t>Tale modo di procedere è reso possibile attraverso un’azione di sensibilizzazione e coinvolgimento delle figure dei docenti membri dei G.O.S.P. e dei referenti alla dispersione. </a:t>
            </a:r>
            <a:endParaRPr sz="2000" b="0" i="0" u="none" strike="noStrike" cap="none" dirty="0">
              <a:solidFill>
                <a:schemeClr val="tx1"/>
              </a:solidFill>
              <a:latin typeface="Comic Sans MS" panose="030F0702030302020204" pitchFamily="66" charset="0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>
                <a:solidFill>
                  <a:srgbClr val="FF0000"/>
                </a:solidFill>
                <a:latin typeface="Comic Sans MS" panose="030F0702030302020204" pitchFamily="66" charset="0"/>
              </a:rPr>
              <a:t>PROCEDURE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5725" indent="0" algn="ctr">
              <a:buNone/>
            </a:pPr>
            <a:r>
              <a:rPr lang="it-IT" sz="2000" dirty="0">
                <a:latin typeface="Comic Sans MS" panose="030F0702030302020204" pitchFamily="66" charset="0"/>
              </a:rPr>
              <a:t>La richiesta di presa in carico di alunni/e dovrà pervenire alla casella di posta elettronica dell’Osservatorio mediante la suddetta scheda di segnalazione debitamente compilata, firmata dal D.S. e protocollata. </a:t>
            </a:r>
            <a:endParaRPr lang="it-IT" sz="2000" dirty="0" smtClean="0">
              <a:latin typeface="Comic Sans MS" panose="030F0702030302020204" pitchFamily="66" charset="0"/>
            </a:endParaRPr>
          </a:p>
          <a:p>
            <a:pPr marL="85725" indent="0" algn="ctr">
              <a:buNone/>
            </a:pPr>
            <a:endParaRPr lang="it-IT" sz="2000" dirty="0">
              <a:latin typeface="Comic Sans MS" panose="030F0702030302020204" pitchFamily="66" charset="0"/>
            </a:endParaRPr>
          </a:p>
          <a:p>
            <a:pPr marL="85725" indent="0" algn="ctr">
              <a:buNone/>
            </a:pPr>
            <a:r>
              <a:rPr lang="it-IT" sz="2000" dirty="0">
                <a:latin typeface="Comic Sans MS" panose="030F0702030302020204" pitchFamily="66" charset="0"/>
              </a:rPr>
              <a:t>Sarà cura delle OO.PP.TT.  procedere all’inserimento della stessa nella piattaforma gestita dall’USR Sicilia unitamente ai report degli interventi effettuati.</a:t>
            </a:r>
          </a:p>
          <a:p>
            <a:endParaRPr lang="it-IT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7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650" y="765175"/>
            <a:ext cx="7777163" cy="5322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635</TotalTime>
  <Words>480</Words>
  <Application>Microsoft Office PowerPoint</Application>
  <PresentationFormat>Presentazione su schermo (4:3)</PresentationFormat>
  <Paragraphs>125</Paragraphs>
  <Slides>11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Astro</vt:lpstr>
      <vt:lpstr>Presentazione standard di PowerPoint</vt:lpstr>
      <vt:lpstr>Presentazione standard di PowerPoint</vt:lpstr>
      <vt:lpstr>Presentazione standard di PowerPoint</vt:lpstr>
      <vt:lpstr>ASSEGNAZIONE SCUOLE/OPT</vt:lpstr>
      <vt:lpstr>L’OSSERVATORIO </vt:lpstr>
      <vt:lpstr>R.E.P.</vt:lpstr>
      <vt:lpstr>DATI MONITORAGGIO A.S. 2025/26</vt:lpstr>
      <vt:lpstr>Presentazione standard di PowerPoint</vt:lpstr>
      <vt:lpstr>Presentazione standard di PowerPoint</vt:lpstr>
      <vt:lpstr>PROCEDURE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Osservatorio</dc:creator>
  <cp:lastModifiedBy>Osservatorio</cp:lastModifiedBy>
  <cp:revision>34</cp:revision>
  <dcterms:created xsi:type="dcterms:W3CDTF">2019-09-11T07:20:20Z</dcterms:created>
  <dcterms:modified xsi:type="dcterms:W3CDTF">2026-10-23T08:12:48Z</dcterms:modified>
</cp:coreProperties>
</file>